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7" r:id="rId2"/>
    <p:sldMasterId id="2147483692" r:id="rId3"/>
    <p:sldMasterId id="2147483697" r:id="rId4"/>
  </p:sldMasterIdLst>
  <p:sldIdLst>
    <p:sldId id="256" r:id="rId5"/>
    <p:sldId id="257" r:id="rId6"/>
    <p:sldId id="268" r:id="rId7"/>
    <p:sldId id="269" r:id="rId8"/>
    <p:sldId id="258" r:id="rId9"/>
    <p:sldId id="259" r:id="rId10"/>
    <p:sldId id="260" r:id="rId11"/>
    <p:sldId id="261" r:id="rId12"/>
    <p:sldId id="265" r:id="rId13"/>
    <p:sldId id="266" r:id="rId14"/>
    <p:sldId id="267" r:id="rId15"/>
    <p:sldId id="264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C3E"/>
    <a:srgbClr val="77797C"/>
    <a:srgbClr val="000000"/>
    <a:srgbClr val="FD6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106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02329" y="4021295"/>
            <a:ext cx="576292" cy="576105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449892"/>
            <a:ext cx="8229600" cy="1143000"/>
          </a:xfrm>
        </p:spPr>
        <p:txBody>
          <a:bodyPr/>
          <a:lstStyle>
            <a:lvl1pPr algn="ctr"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75"/>
            <a:ext cx="6400800" cy="1223675"/>
          </a:xfrm>
        </p:spPr>
        <p:txBody>
          <a:bodyPr/>
          <a:lstStyle>
            <a:lvl1pPr marL="0" indent="0" algn="ctr">
              <a:buNone/>
              <a:defRPr>
                <a:solidFill>
                  <a:srgbClr val="3B3C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UT_logo_RGB.ep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24" t="-7509" r="-4657" b="-14348"/>
          <a:stretch/>
        </p:blipFill>
        <p:spPr>
          <a:xfrm>
            <a:off x="3520440" y="4005072"/>
            <a:ext cx="2148840" cy="151790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9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6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744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55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5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5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02329" y="4021295"/>
            <a:ext cx="576292" cy="576105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449892"/>
            <a:ext cx="8229600" cy="1143000"/>
          </a:xfrm>
        </p:spPr>
        <p:txBody>
          <a:bodyPr/>
          <a:lstStyle>
            <a:lvl1pPr algn="ctr"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75"/>
            <a:ext cx="6400800" cy="1223675"/>
          </a:xfrm>
        </p:spPr>
        <p:txBody>
          <a:bodyPr/>
          <a:lstStyle>
            <a:lvl1pPr marL="0" indent="0" algn="ctr">
              <a:buNone/>
              <a:defRPr>
                <a:solidFill>
                  <a:srgbClr val="3B3C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UT_logo_RGB.ep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24" t="-7509" r="-4657" b="-14348"/>
          <a:stretch/>
        </p:blipFill>
        <p:spPr>
          <a:xfrm>
            <a:off x="3520440" y="4005072"/>
            <a:ext cx="2148840" cy="151790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9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>
                <a:solidFill>
                  <a:srgbClr val="3B3C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3B3C3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F5BA7003-00DC-104B-92AD-B7A90026C1F9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7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4B469F6A-6969-FD40-8D37-C59213B3D641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11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Overla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79688"/>
            <a:ext cx="8229600" cy="1143000"/>
          </a:xfrm>
        </p:spPr>
        <p:txBody>
          <a:bodyPr>
            <a:normAutofit/>
          </a:bodyPr>
          <a:lstStyle>
            <a:lvl1pPr algn="ctr">
              <a:defRPr sz="4000" b="1"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7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4B469F6A-6969-FD40-8D37-C59213B3D641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3845269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90444" y="751925"/>
            <a:ext cx="3799498" cy="1588926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0444" y="2340851"/>
            <a:ext cx="3799498" cy="3869666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75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Big Orange">
    <p:bg>
      <p:bgPr>
        <a:solidFill>
          <a:srgbClr val="FD6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892"/>
            <a:ext cx="82296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8810" y="4021295"/>
            <a:ext cx="1986380" cy="1327108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75"/>
            <a:ext cx="6400800" cy="12236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4B469F6A-6969-FD40-8D37-C59213B3D641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3845269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</p:sp>
      <p:sp>
        <p:nvSpPr>
          <p:cNvPr id="9" name="Picture Placeholder 4"/>
          <p:cNvSpPr>
            <a:spLocks noGrp="1"/>
          </p:cNvSpPr>
          <p:nvPr>
            <p:ph type="pic" idx="15"/>
          </p:nvPr>
        </p:nvSpPr>
        <p:spPr>
          <a:xfrm>
            <a:off x="4670424" y="228600"/>
            <a:ext cx="4240119" cy="3845269"/>
          </a:xfrm>
        </p:spPr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70424" y="4175911"/>
            <a:ext cx="2057400" cy="2039112"/>
          </a:xfrm>
        </p:spPr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53144" y="4175911"/>
            <a:ext cx="2057400" cy="2039112"/>
          </a:xfrm>
        </p:spPr>
      </p:sp>
    </p:spTree>
    <p:extLst>
      <p:ext uri="{BB962C8B-B14F-4D97-AF65-F5344CB8AC3E}">
        <p14:creationId xmlns:p14="http://schemas.microsoft.com/office/powerpoint/2010/main" val="15894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953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016D1E-C240-F54C-B964-4E8AE0DA4492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46A90C-EDD6-534A-836B-F35EA6B6A50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685800" y="1130300"/>
            <a:ext cx="7772400" cy="5035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91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i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61212"/>
            <a:ext cx="9144000" cy="2196788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1573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8810" y="5072195"/>
            <a:ext cx="1986380" cy="132710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39671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9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: Minimal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585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8162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T_logo_RIGHT_KNOCKOUT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955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4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Your 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9503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950346" y="0"/>
            <a:ext cx="4193654" cy="6858000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0346" y="274637"/>
            <a:ext cx="4193654" cy="35464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1676" y="4313728"/>
            <a:ext cx="2390995" cy="158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3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yresJosh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8487" y="0"/>
            <a:ext cx="10370676" cy="686841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564442" y="0"/>
            <a:ext cx="4193654" cy="6858000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442" y="274637"/>
            <a:ext cx="4193654" cy="35464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7932" y="4313728"/>
            <a:ext cx="2390995" cy="158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ag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7937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564442" y="0"/>
            <a:ext cx="4193654" cy="6858000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7932" y="4313728"/>
            <a:ext cx="2390995" cy="158975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64442" y="649288"/>
            <a:ext cx="4193654" cy="3160712"/>
          </a:xfrm>
        </p:spPr>
        <p:txBody>
          <a:bodyPr anchor="ctr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89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  <a:lvl2pPr>
              <a:defRPr>
                <a:solidFill>
                  <a:srgbClr val="3B3C3E"/>
                </a:solidFill>
              </a:defRPr>
            </a:lvl2pPr>
            <a:lvl3pPr>
              <a:defRPr>
                <a:solidFill>
                  <a:srgbClr val="3B3C3E"/>
                </a:solidFill>
              </a:defRPr>
            </a:lvl3pPr>
            <a:lvl4pPr>
              <a:defRPr>
                <a:solidFill>
                  <a:srgbClr val="3B3C3E"/>
                </a:solidFill>
              </a:defRPr>
            </a:lvl4pPr>
            <a:lvl5pPr>
              <a:defRPr>
                <a:solidFill>
                  <a:srgbClr val="3B3C3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97863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5063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50663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7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29555"/>
            <a:ext cx="8229600" cy="114300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“Click to edit Master title style”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4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4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64" r:id="rId2"/>
    <p:sldLayoutId id="2147483661" r:id="rId3"/>
    <p:sldLayoutId id="2147483649" r:id="rId4"/>
    <p:sldLayoutId id="2147483700" r:id="rId5"/>
    <p:sldLayoutId id="2147483663" r:id="rId6"/>
    <p:sldLayoutId id="2147483696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77797C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UT_logo_RIGHT_KNOCKOUT.eps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048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1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1" r:id="rId2"/>
    <p:sldLayoutId id="2147483670" r:id="rId3"/>
    <p:sldLayoutId id="2147483701" r:id="rId4"/>
    <p:sldLayoutId id="2147483671" r:id="rId5"/>
    <p:sldLayoutId id="2147483672" r:id="rId6"/>
    <p:sldLayoutId id="2147483674" r:id="rId7"/>
    <p:sldLayoutId id="2147483703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UT_logo_RIGHT_KNOCKOUT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624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3" r:id="rId2"/>
    <p:sldLayoutId id="2147483699" r:id="rId3"/>
    <p:sldLayoutId id="2147483694" r:id="rId4"/>
    <p:sldLayoutId id="2147483695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UT_logo_RIGHT_KNOCKOUT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624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8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746" y="2453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Fair Labor Standards Act (FLSA)</a:t>
            </a:r>
            <a:br>
              <a:rPr lang="en-US" b="1" dirty="0" smtClean="0"/>
            </a:br>
            <a:r>
              <a:rPr lang="en-US" dirty="0" smtClean="0"/>
              <a:t>Proposed Changes</a:t>
            </a:r>
            <a:endParaRPr lang="en-US" b="1" dirty="0"/>
          </a:p>
        </p:txBody>
      </p:sp>
      <p:pic>
        <p:nvPicPr>
          <p:cNvPr id="1028" name="Picture 4" descr="http://www.rc-hr.com/Portals/0/EasyDNNRotator/3992/4k0yfq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827" y="1616945"/>
            <a:ext cx="5075849" cy="2131857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5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Annual Leave</a:t>
            </a:r>
          </a:p>
          <a:p>
            <a:r>
              <a:rPr lang="en-US" dirty="0" smtClean="0"/>
              <a:t>Pay Grades, Salary Schedules, and Titling</a:t>
            </a:r>
          </a:p>
          <a:p>
            <a:r>
              <a:rPr lang="en-US" dirty="0" smtClean="0"/>
              <a:t>Setting the Criteria for Granting Salary Increases to Maintain Exemption</a:t>
            </a:r>
          </a:p>
          <a:p>
            <a:r>
              <a:rPr lang="en-US" dirty="0" smtClean="0"/>
              <a:t>Scheduling and Recording Time</a:t>
            </a:r>
          </a:p>
          <a:p>
            <a:r>
              <a:rPr lang="en-US" dirty="0" smtClean="0"/>
              <a:t>Morale Issues</a:t>
            </a:r>
          </a:p>
        </p:txBody>
      </p:sp>
    </p:spTree>
    <p:extLst>
      <p:ext uri="{BB962C8B-B14F-4D97-AF65-F5344CB8AC3E}">
        <p14:creationId xmlns:p14="http://schemas.microsoft.com/office/powerpoint/2010/main" val="428211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1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on Retirement and Long Term Disability (LTD)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3" y="18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the affected employee is in the ORP plan, he/she must remain in ORP</a:t>
            </a:r>
          </a:p>
          <a:p>
            <a:pPr lvl="1"/>
            <a:r>
              <a:rPr lang="en-US" dirty="0" smtClean="0"/>
              <a:t>Although they still have the opportunity to convert to the defined benefit plan after five years of service</a:t>
            </a:r>
          </a:p>
          <a:p>
            <a:r>
              <a:rPr lang="en-US" dirty="0" smtClean="0"/>
              <a:t>The current Long Term Disability provider (Prudential) allows employees to remain in the exempt plan if their position changes</a:t>
            </a:r>
          </a:p>
          <a:p>
            <a:pPr marL="457200" lvl="1" indent="0">
              <a:buNone/>
            </a:pPr>
            <a:r>
              <a:rPr lang="en-US" sz="1600" dirty="0" smtClean="0"/>
              <a:t>*NOTE: The State is in the process of bidding for a new LTD provider so this information is subject to change based on the results of the RFP</a:t>
            </a:r>
          </a:p>
        </p:txBody>
      </p:sp>
    </p:spTree>
    <p:extLst>
      <p:ext uri="{BB962C8B-B14F-4D97-AF65-F5344CB8AC3E}">
        <p14:creationId xmlns:p14="http://schemas.microsoft.com/office/powerpoint/2010/main" val="215464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Questions?</a:t>
            </a:r>
            <a:endParaRPr lang="en-US" sz="3600" dirty="0"/>
          </a:p>
        </p:txBody>
      </p:sp>
      <p:pic>
        <p:nvPicPr>
          <p:cNvPr id="2050" name="Picture 2" descr="https://i.kinja-img.com/gawker-media/image/upload/s--afygzOV---/c_fill,fl_progressive,g_north,h_358,q_80,w_636/ihsllhptnnm4vb7wuvg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6" y="1675544"/>
            <a:ext cx="6057900" cy="3409951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292225"/>
            <a:ext cx="8229600" cy="1143000"/>
          </a:xfrm>
        </p:spPr>
        <p:txBody>
          <a:bodyPr/>
          <a:lstStyle/>
          <a:p>
            <a:r>
              <a:rPr lang="en-US" dirty="0" smtClean="0"/>
              <a:t>What is happening?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85" y="1644162"/>
            <a:ext cx="8212015" cy="52490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 2014, the Department of Labor (DOL) announced a proposal to extend overtime protections to approximately 5 million </a:t>
            </a:r>
            <a:r>
              <a:rPr lang="en-US" dirty="0" smtClean="0">
                <a:solidFill>
                  <a:schemeClr val="tx1"/>
                </a:solidFill>
              </a:rPr>
              <a:t>additional employees nationwide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proposal adjusts the minimum salary requirement for exemption by an estimated 200%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4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1885"/>
            <a:ext cx="8229600" cy="1143000"/>
          </a:xfrm>
        </p:spPr>
        <p:txBody>
          <a:bodyPr/>
          <a:lstStyle/>
          <a:p>
            <a:r>
              <a:rPr lang="en-US" dirty="0" smtClean="0"/>
              <a:t>What is happening? </a:t>
            </a:r>
            <a:r>
              <a:rPr lang="en-US" sz="3600" dirty="0" smtClean="0"/>
              <a:t>(cont’d)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85" y="1459523"/>
            <a:ext cx="8212015" cy="52490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There are three tests employees must meet to be classified as exempt: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Salary Basis Test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Salary Level Test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Duties Test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Employees must satisfy all three test to be exempt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7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1885"/>
            <a:ext cx="8229600" cy="1143000"/>
          </a:xfrm>
        </p:spPr>
        <p:txBody>
          <a:bodyPr/>
          <a:lstStyle/>
          <a:p>
            <a:r>
              <a:rPr lang="en-US" dirty="0" smtClean="0"/>
              <a:t>What is happening? </a:t>
            </a:r>
            <a:r>
              <a:rPr lang="en-US" sz="3600" dirty="0" smtClean="0"/>
              <a:t>(cont’d)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85" y="1459523"/>
            <a:ext cx="8212015" cy="52490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Currently, employees paid more than $23,660 may qualify for exemption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This amount has not been adjusted since 2004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proposed regulations would </a:t>
            </a:r>
            <a:r>
              <a:rPr lang="en-US" dirty="0">
                <a:solidFill>
                  <a:schemeClr val="tx1"/>
                </a:solidFill>
              </a:rPr>
              <a:t>raise the minimum salary threshold to </a:t>
            </a:r>
            <a:r>
              <a:rPr lang="en-US" b="1" dirty="0">
                <a:solidFill>
                  <a:schemeClr val="tx1"/>
                </a:solidFill>
              </a:rPr>
              <a:t>$50,440 </a:t>
            </a:r>
            <a:r>
              <a:rPr lang="en-US" dirty="0">
                <a:solidFill>
                  <a:schemeClr val="tx1"/>
                </a:solidFill>
              </a:rPr>
              <a:t>per </a:t>
            </a:r>
            <a:r>
              <a:rPr lang="en-US" dirty="0" smtClean="0">
                <a:solidFill>
                  <a:schemeClr val="tx1"/>
                </a:solidFill>
              </a:rPr>
              <a:t>year</a:t>
            </a:r>
          </a:p>
          <a:p>
            <a:r>
              <a:rPr lang="en-US" dirty="0">
                <a:solidFill>
                  <a:schemeClr val="tx1"/>
                </a:solidFill>
              </a:rPr>
              <a:t>The DOL is expected to finalize a decision later this year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3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affect 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Recent data shows that more than 1,500 employees statewide will be affected by this change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Approximately half of that number are Knoxville-area employees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Employees earning a salary below the proposed threshold will be directly affected and may lose their exemption and become hourly paid (non-exempt) employees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28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 preparing?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Following the DOL’s announcement, the </a:t>
            </a:r>
            <a:r>
              <a:rPr lang="en-US" dirty="0" smtClean="0"/>
              <a:t>Compensation Advisory Board (CAB) met </a:t>
            </a:r>
            <a:r>
              <a:rPr lang="en-US" dirty="0"/>
              <a:t>and began discussing the proposed adjustments to the FLSA </a:t>
            </a:r>
            <a:r>
              <a:rPr lang="en-US" dirty="0" smtClean="0"/>
              <a:t>regulations</a:t>
            </a:r>
            <a:endParaRPr lang="en-US" dirty="0"/>
          </a:p>
          <a:p>
            <a:r>
              <a:rPr lang="en-US" dirty="0"/>
              <a:t>As a result of this meeting, </a:t>
            </a:r>
            <a:r>
              <a:rPr lang="en-US" dirty="0" smtClean="0"/>
              <a:t>three committees were formed to review the implications</a:t>
            </a:r>
          </a:p>
          <a:p>
            <a:r>
              <a:rPr lang="en-US" dirty="0" smtClean="0"/>
              <a:t>The three committees are: an </a:t>
            </a:r>
            <a:r>
              <a:rPr lang="en-US" b="1" dirty="0" smtClean="0"/>
              <a:t>Issues</a:t>
            </a:r>
            <a:r>
              <a:rPr lang="en-US" dirty="0" smtClean="0"/>
              <a:t> </a:t>
            </a:r>
            <a:r>
              <a:rPr lang="en-US" b="1" dirty="0" smtClean="0"/>
              <a:t>Committee, Training Committee</a:t>
            </a:r>
            <a:r>
              <a:rPr lang="en-US" dirty="0" smtClean="0"/>
              <a:t>, and a </a:t>
            </a:r>
            <a:r>
              <a:rPr lang="en-US" b="1" dirty="0" smtClean="0"/>
              <a:t>Communications</a:t>
            </a:r>
            <a:r>
              <a:rPr lang="en-US" dirty="0" smtClean="0"/>
              <a:t> </a:t>
            </a:r>
            <a:r>
              <a:rPr lang="en-US" b="1" dirty="0" smtClean="0"/>
              <a:t>Committee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201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we preparing?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Issues </a:t>
            </a:r>
            <a:r>
              <a:rPr lang="en-US" b="1" dirty="0"/>
              <a:t>Committee</a:t>
            </a:r>
            <a:r>
              <a:rPr lang="en-US" dirty="0"/>
              <a:t> </a:t>
            </a:r>
            <a:r>
              <a:rPr lang="en-US" dirty="0" smtClean="0"/>
              <a:t>is charged </a:t>
            </a:r>
            <a:r>
              <a:rPr lang="en-US" dirty="0"/>
              <a:t>with identifying concerns and making </a:t>
            </a:r>
            <a:r>
              <a:rPr lang="en-US" dirty="0" smtClean="0"/>
              <a:t>recommendations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Training Committee </a:t>
            </a:r>
            <a:r>
              <a:rPr lang="en-US" dirty="0" smtClean="0"/>
              <a:t>is charged with developing and delivering multiple methods of training designed to meet the needs of different audiences statewide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Communications Committee </a:t>
            </a:r>
            <a:r>
              <a:rPr lang="en-US" dirty="0" smtClean="0"/>
              <a:t>is charged with developing and implementing a comprehensive communications plan that will clearly and accurately explain the changes and resulting adjustments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three committees recently met in Franklin to share information, brainstorm ideas, and develop strategies for implementation</a:t>
            </a:r>
            <a:endParaRPr lang="en-US" dirty="0"/>
          </a:p>
          <a:p>
            <a:r>
              <a:rPr lang="en-US" dirty="0" smtClean="0"/>
              <a:t>In early March, the work of these committees will be shared with the Chief Business Officers (CBOs)</a:t>
            </a:r>
          </a:p>
          <a:p>
            <a:r>
              <a:rPr lang="en-US" dirty="0" smtClean="0"/>
              <a:t>In mid-March, the information will be shared with the President and chancellors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 for Hiring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Hiring managers should work closely with HR when preparing to fill and create positions</a:t>
            </a:r>
          </a:p>
          <a:p>
            <a:r>
              <a:rPr lang="en-US" dirty="0"/>
              <a:t>PDQs submitted to Compensation will be reviewed carefully to ensure correct classification of positions</a:t>
            </a:r>
          </a:p>
          <a:p>
            <a:r>
              <a:rPr lang="en-US" dirty="0" smtClean="0"/>
              <a:t>HR Recruiters will begin communicating the proposed changes with hiring managers and candidates during the recruitment process</a:t>
            </a:r>
          </a:p>
        </p:txBody>
      </p:sp>
    </p:spTree>
    <p:extLst>
      <p:ext uri="{BB962C8B-B14F-4D97-AF65-F5344CB8AC3E}">
        <p14:creationId xmlns:p14="http://schemas.microsoft.com/office/powerpoint/2010/main" val="315094528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cre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: Meta Inf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ancy Pictures">
  <a:themeElements>
    <a:clrScheme name="UT Theme 2013-10-16">
      <a:dk1>
        <a:srgbClr val="3D3D3F"/>
      </a:dk1>
      <a:lt1>
        <a:srgbClr val="FFFFFF"/>
      </a:lt1>
      <a:dk2>
        <a:srgbClr val="515151"/>
      </a:dk2>
      <a:lt2>
        <a:srgbClr val="EBE7DA"/>
      </a:lt2>
      <a:accent1>
        <a:srgbClr val="416884"/>
      </a:accent1>
      <a:accent2>
        <a:srgbClr val="60376B"/>
      </a:accent2>
      <a:accent3>
        <a:srgbClr val="F82D31"/>
      </a:accent3>
      <a:accent4>
        <a:srgbClr val="FA6F1C"/>
      </a:accent4>
      <a:accent5>
        <a:srgbClr val="A8BE4A"/>
      </a:accent5>
      <a:accent6>
        <a:srgbClr val="4A8370"/>
      </a:accent6>
      <a:hlink>
        <a:srgbClr val="0D4467"/>
      </a:hlink>
      <a:folHlink>
        <a:srgbClr val="3354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harts">
  <a:themeElements>
    <a:clrScheme name="UT Theme 2013-10-16">
      <a:dk1>
        <a:srgbClr val="3D3D3F"/>
      </a:dk1>
      <a:lt1>
        <a:srgbClr val="FFFFFF"/>
      </a:lt1>
      <a:dk2>
        <a:srgbClr val="515151"/>
      </a:dk2>
      <a:lt2>
        <a:srgbClr val="EBE7DA"/>
      </a:lt2>
      <a:accent1>
        <a:srgbClr val="416884"/>
      </a:accent1>
      <a:accent2>
        <a:srgbClr val="60376B"/>
      </a:accent2>
      <a:accent3>
        <a:srgbClr val="F82D31"/>
      </a:accent3>
      <a:accent4>
        <a:srgbClr val="FA6F1C"/>
      </a:accent4>
      <a:accent5>
        <a:srgbClr val="A8BE4A"/>
      </a:accent5>
      <a:accent6>
        <a:srgbClr val="4A8370"/>
      </a:accent6>
      <a:hlink>
        <a:srgbClr val="0D4467"/>
      </a:hlink>
      <a:folHlink>
        <a:srgbClr val="3354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2877</TotalTime>
  <Words>545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Title Screens</vt:lpstr>
      <vt:lpstr>Content: Meta Info</vt:lpstr>
      <vt:lpstr>Fancy Pictures</vt:lpstr>
      <vt:lpstr>Charts</vt:lpstr>
      <vt:lpstr>Fair Labor Standards Act (FLSA) Proposed Changes</vt:lpstr>
      <vt:lpstr>What is happening?</vt:lpstr>
      <vt:lpstr>What is happening? (cont’d)</vt:lpstr>
      <vt:lpstr>What is happening? (cont’d)</vt:lpstr>
      <vt:lpstr>How does this affect UT?</vt:lpstr>
      <vt:lpstr>How are we preparing?</vt:lpstr>
      <vt:lpstr>How are we preparing? (cont’d)</vt:lpstr>
      <vt:lpstr>Next Steps</vt:lpstr>
      <vt:lpstr>Next Steps for Hiring Managers</vt:lpstr>
      <vt:lpstr>Key Issues</vt:lpstr>
      <vt:lpstr>Impact on Retirement and Long Term Disability (LTD) Benefits</vt:lpstr>
      <vt:lpstr>Questions?</vt:lpstr>
    </vt:vector>
  </TitlesOfParts>
  <Company>University of Tennessee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 PowerPoint Template 2015 ver 1</dc:title>
  <dc:creator>England, Susan Elizabeth</dc:creator>
  <cp:lastModifiedBy>user</cp:lastModifiedBy>
  <cp:revision>76</cp:revision>
  <cp:lastPrinted>2016-02-25T17:09:47Z</cp:lastPrinted>
  <dcterms:created xsi:type="dcterms:W3CDTF">2014-12-02T19:58:44Z</dcterms:created>
  <dcterms:modified xsi:type="dcterms:W3CDTF">2016-02-25T17:10:47Z</dcterms:modified>
</cp:coreProperties>
</file>